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332" r:id="rId4"/>
    <p:sldId id="260" r:id="rId5"/>
    <p:sldId id="436" r:id="rId7"/>
    <p:sldId id="358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4" r:id="rId45"/>
    <p:sldId id="433" r:id="rId46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3" clrIdx="0"/>
  <p:cmAuthor id="7" name="91596" initials="9" lastIdx="4" clrIdx="6"/>
  <p:cmAuthor id="1" name=" " initials="" lastIdx="8" clrIdx="0"/>
  <p:cmAuthor id="2" name="zhangqian" initials="z" lastIdx="1" clrIdx="0"/>
  <p:cmAuthor id="3" name="wangm" initials="w" lastIdx="1" clrIdx="2"/>
  <p:cmAuthor id="4" name="作者" initials="作" lastIdx="0" clrIdx="24"/>
  <p:cmAuthor id="5" name="wangmo" initials="w" lastIdx="1" clrIdx="4"/>
  <p:cmAuthor id="6" name="panda" initials="p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77843" autoAdjust="0"/>
  </p:normalViewPr>
  <p:slideViewPr>
    <p:cSldViewPr snapToGrid="0" showGuides="1">
      <p:cViewPr varScale="1">
        <p:scale>
          <a:sx n="69" d="100"/>
          <a:sy n="69" d="100"/>
        </p:scale>
        <p:origin x="777" y="60"/>
      </p:cViewPr>
      <p:guideLst>
        <p:guide orient="horz" pos="2160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1" Type="http://schemas.openxmlformats.org/officeDocument/2006/relationships/tags" Target="tags/tag226.xml"/><Relationship Id="rId50" Type="http://schemas.openxmlformats.org/officeDocument/2006/relationships/commentAuthors" Target="commentAuthors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../media/image4.png"/><Relationship Id="rId6" Type="http://schemas.openxmlformats.org/officeDocument/2006/relationships/tags" Target="../tags/tag73.xml"/><Relationship Id="rId5" Type="http://schemas.openxmlformats.org/officeDocument/2006/relationships/image" Target="../media/image3.png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../media/image6.png"/><Relationship Id="rId6" Type="http://schemas.openxmlformats.org/officeDocument/2006/relationships/tags" Target="../tags/tag81.xml"/><Relationship Id="rId5" Type="http://schemas.openxmlformats.org/officeDocument/2006/relationships/image" Target="../media/image5.png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4.png"/><Relationship Id="rId6" Type="http://schemas.openxmlformats.org/officeDocument/2006/relationships/tags" Target="../tags/tag90.xml"/><Relationship Id="rId5" Type="http://schemas.openxmlformats.org/officeDocument/2006/relationships/image" Target="../media/image3.png"/><Relationship Id="rId4" Type="http://schemas.openxmlformats.org/officeDocument/2006/relationships/tags" Target="../tags/tag89.xml"/><Relationship Id="rId3" Type="http://schemas.openxmlformats.org/officeDocument/2006/relationships/image" Target="../media/image1.png"/><Relationship Id="rId2" Type="http://schemas.openxmlformats.org/officeDocument/2006/relationships/tags" Target="../tags/tag88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image" Target="../media/image4.png"/><Relationship Id="rId6" Type="http://schemas.openxmlformats.org/officeDocument/2006/relationships/tags" Target="../tags/tag99.xml"/><Relationship Id="rId5" Type="http://schemas.openxmlformats.org/officeDocument/2006/relationships/image" Target="../media/image3.png"/><Relationship Id="rId4" Type="http://schemas.openxmlformats.org/officeDocument/2006/relationships/tags" Target="../tags/tag98.xml"/><Relationship Id="rId3" Type="http://schemas.openxmlformats.org/officeDocument/2006/relationships/image" Target="../media/image1.png"/><Relationship Id="rId2" Type="http://schemas.openxmlformats.org/officeDocument/2006/relationships/tags" Target="../tags/tag97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image" Target="../media/image8.png"/><Relationship Id="rId6" Type="http://schemas.openxmlformats.org/officeDocument/2006/relationships/tags" Target="../tags/tag110.xml"/><Relationship Id="rId5" Type="http://schemas.openxmlformats.org/officeDocument/2006/relationships/image" Target="../media/image7.png"/><Relationship Id="rId4" Type="http://schemas.openxmlformats.org/officeDocument/2006/relationships/tags" Target="../tags/tag109.xml"/><Relationship Id="rId3" Type="http://schemas.openxmlformats.org/officeDocument/2006/relationships/image" Target="../media/image1.png"/><Relationship Id="rId2" Type="http://schemas.openxmlformats.org/officeDocument/2006/relationships/tags" Target="../tags/tag108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image" Target="../media/image4.png"/><Relationship Id="rId6" Type="http://schemas.openxmlformats.org/officeDocument/2006/relationships/tags" Target="../tags/tag120.xml"/><Relationship Id="rId5" Type="http://schemas.openxmlformats.org/officeDocument/2006/relationships/image" Target="../media/image3.png"/><Relationship Id="rId4" Type="http://schemas.openxmlformats.org/officeDocument/2006/relationships/tags" Target="../tags/tag119.xml"/><Relationship Id="rId3" Type="http://schemas.openxmlformats.org/officeDocument/2006/relationships/image" Target="../media/image1.png"/><Relationship Id="rId2" Type="http://schemas.openxmlformats.org/officeDocument/2006/relationships/tags" Target="../tags/tag118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image" Target="../media/image4.png"/><Relationship Id="rId6" Type="http://schemas.openxmlformats.org/officeDocument/2006/relationships/tags" Target="../tags/tag129.xml"/><Relationship Id="rId5" Type="http://schemas.openxmlformats.org/officeDocument/2006/relationships/image" Target="../media/image3.png"/><Relationship Id="rId4" Type="http://schemas.openxmlformats.org/officeDocument/2006/relationships/tags" Target="../tags/tag128.xml"/><Relationship Id="rId3" Type="http://schemas.openxmlformats.org/officeDocument/2006/relationships/image" Target="../media/image1.png"/><Relationship Id="rId2" Type="http://schemas.openxmlformats.org/officeDocument/2006/relationships/tags" Target="../tags/tag127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image" Target="../media/image4.png"/><Relationship Id="rId6" Type="http://schemas.openxmlformats.org/officeDocument/2006/relationships/tags" Target="../tags/tag137.xml"/><Relationship Id="rId5" Type="http://schemas.openxmlformats.org/officeDocument/2006/relationships/image" Target="../media/image3.png"/><Relationship Id="rId4" Type="http://schemas.openxmlformats.org/officeDocument/2006/relationships/tags" Target="../tags/tag136.xml"/><Relationship Id="rId3" Type="http://schemas.openxmlformats.org/officeDocument/2006/relationships/image" Target="../media/image1.png"/><Relationship Id="rId2" Type="http://schemas.openxmlformats.org/officeDocument/2006/relationships/tags" Target="../tags/tag135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image" Target="../media/image10.png"/><Relationship Id="rId6" Type="http://schemas.openxmlformats.org/officeDocument/2006/relationships/tags" Target="../tags/tag144.xml"/><Relationship Id="rId5" Type="http://schemas.openxmlformats.org/officeDocument/2006/relationships/image" Target="../media/image9.png"/><Relationship Id="rId4" Type="http://schemas.openxmlformats.org/officeDocument/2006/relationships/tags" Target="../tags/tag143.xml"/><Relationship Id="rId3" Type="http://schemas.openxmlformats.org/officeDocument/2006/relationships/image" Target="../media/image1.png"/><Relationship Id="rId2" Type="http://schemas.openxmlformats.org/officeDocument/2006/relationships/tags" Target="../tags/tag14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image" Target="../media/image4.png"/><Relationship Id="rId6" Type="http://schemas.openxmlformats.org/officeDocument/2006/relationships/tags" Target="../tags/tag154.xml"/><Relationship Id="rId5" Type="http://schemas.openxmlformats.org/officeDocument/2006/relationships/image" Target="../media/image3.png"/><Relationship Id="rId4" Type="http://schemas.openxmlformats.org/officeDocument/2006/relationships/tags" Target="../tags/tag153.xml"/><Relationship Id="rId3" Type="http://schemas.openxmlformats.org/officeDocument/2006/relationships/image" Target="../media/image1.png"/><Relationship Id="rId2" Type="http://schemas.openxmlformats.org/officeDocument/2006/relationships/tags" Target="../tags/tag152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image" Target="../media/image3.png"/><Relationship Id="rId4" Type="http://schemas.openxmlformats.org/officeDocument/2006/relationships/tags" Target="../tags/tag160.xml"/><Relationship Id="rId3" Type="http://schemas.openxmlformats.org/officeDocument/2006/relationships/image" Target="../media/image1.png"/><Relationship Id="rId2" Type="http://schemas.openxmlformats.org/officeDocument/2006/relationships/tags" Target="../tags/tag159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image" Target="../media/image3.png"/><Relationship Id="rId4" Type="http://schemas.openxmlformats.org/officeDocument/2006/relationships/tags" Target="../tags/tag168.xml"/><Relationship Id="rId3" Type="http://schemas.openxmlformats.org/officeDocument/2006/relationships/image" Target="../media/image1.png"/><Relationship Id="rId2" Type="http://schemas.openxmlformats.org/officeDocument/2006/relationships/tags" Target="../tags/tag167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image" Target="../media/image1.png"/><Relationship Id="rId2" Type="http://schemas.openxmlformats.org/officeDocument/2006/relationships/tags" Target="../tags/tag176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image" Target="../media/image1.png"/><Relationship Id="rId2" Type="http://schemas.openxmlformats.org/officeDocument/2006/relationships/tags" Target="../tags/tag184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image" Target="../media/image1.png"/><Relationship Id="rId2" Type="http://schemas.openxmlformats.org/officeDocument/2006/relationships/tags" Target="../tags/tag19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image" Target="../media/image4.png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1.png"/><Relationship Id="rId2" Type="http://schemas.openxmlformats.org/officeDocument/2006/relationships/tags" Target="../tags/tag202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5" name="图片 4" descr="NO.26-2_封面页装饰2 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5857968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9"/>
            </p:custDataLst>
          </p:nvPr>
        </p:nvSpPr>
        <p:spPr>
          <a:xfrm>
            <a:off x="6170294" y="2123107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90204" pitchFamily="34" charset="0"/>
                <a:ea typeface="汉仪综艺体简" charset="0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10"/>
            </p:custDataLst>
          </p:nvPr>
        </p:nvSpPr>
        <p:spPr>
          <a:xfrm>
            <a:off x="6170294" y="1406936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11"/>
            </p:custDataLst>
          </p:nvPr>
        </p:nvSpPr>
        <p:spPr>
          <a:xfrm>
            <a:off x="6170294" y="5190157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3" name="图片 2" descr="NO.26-2_章节页装饰1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42170" y="911"/>
            <a:ext cx="2437752" cy="6856178"/>
          </a:xfrm>
          <a:prstGeom prst="rect">
            <a:avLst/>
          </a:prstGeom>
        </p:spPr>
      </p:pic>
      <p:pic>
        <p:nvPicPr>
          <p:cNvPr id="2" name="图片 1" descr="NO.26-2_章节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23376" y="895350"/>
            <a:ext cx="4781324" cy="50733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1"/>
          <p:cNvSpPr>
            <a:spLocks noGrp="1"/>
          </p:cNvSpPr>
          <p:nvPr>
            <p:ph type="subTitle" idx="3" hasCustomPrompt="1"/>
            <p:custDataLst>
              <p:tags r:id="rId11"/>
            </p:custDataLst>
          </p:nvPr>
        </p:nvSpPr>
        <p:spPr>
          <a:xfrm>
            <a:off x="752826" y="4191479"/>
            <a:ext cx="5311655" cy="762000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1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ctrTitle" idx="4" hasCustomPrompt="1"/>
            <p:custDataLst>
              <p:tags r:id="rId12"/>
            </p:custDataLst>
          </p:nvPr>
        </p:nvSpPr>
        <p:spPr>
          <a:xfrm>
            <a:off x="751205" y="2693456"/>
            <a:ext cx="5313271" cy="1295400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idx="5" hasCustomPrompt="1"/>
            <p:custDataLst>
              <p:tags r:id="rId13"/>
            </p:custDataLst>
          </p:nvPr>
        </p:nvSpPr>
        <p:spPr>
          <a:xfrm>
            <a:off x="778763" y="5238751"/>
            <a:ext cx="3277493" cy="76199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11" name="图片 10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10" name="图片 9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7" name="图片 6" descr="NO.26-2_目录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388868"/>
            <a:ext cx="2132952" cy="1469132"/>
          </a:xfrm>
          <a:prstGeom prst="rect">
            <a:avLst/>
          </a:prstGeom>
        </p:spPr>
      </p:pic>
      <p:pic>
        <p:nvPicPr>
          <p:cNvPr id="6" name="图片 5" descr="NO.26-2_目录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45375" y="0"/>
            <a:ext cx="4746625" cy="4411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9" name="图片 8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8" name="图片 7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7" name="图片 6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6" name="图片 5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2" name="图片 1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NO.26-2_结束页装饰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994"/>
            <a:ext cx="4381500" cy="6856013"/>
          </a:xfrm>
          <a:prstGeom prst="rect">
            <a:avLst/>
          </a:prstGeom>
        </p:spPr>
      </p:pic>
      <p:pic>
        <p:nvPicPr>
          <p:cNvPr id="2" name="图片 1" descr="NO.26-2_结束页装饰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35350" y="1333500"/>
            <a:ext cx="1682750" cy="4191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 idx="1" hasCustomPrompt="1"/>
            <p:custDataLst>
              <p:tags r:id="rId11"/>
            </p:custDataLst>
          </p:nvPr>
        </p:nvSpPr>
        <p:spPr>
          <a:xfrm>
            <a:off x="4302456" y="2303241"/>
            <a:ext cx="7401217" cy="2122805"/>
          </a:xfrm>
        </p:spPr>
        <p:txBody>
          <a:bodyPr vert="horz" wrap="square" lIns="90000" tIns="45720" rIns="0" bIns="4572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15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综艺体简" charset="0"/>
                <a:cs typeface="汉仪综艺体简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6613855" y="425450"/>
            <a:ext cx="5089817" cy="1852391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noFill/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0" name="副标题 4"/>
          <p:cNvSpPr>
            <a:spLocks noGrp="1"/>
          </p:cNvSpPr>
          <p:nvPr>
            <p:ph type="subTitle" idx="3" hasCustomPrompt="1"/>
            <p:custDataLst>
              <p:tags r:id="rId13"/>
            </p:custDataLst>
          </p:nvPr>
        </p:nvSpPr>
        <p:spPr>
          <a:xfrm>
            <a:off x="4302455" y="4609561"/>
            <a:ext cx="7401217" cy="926195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10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1" name="文本占位符 5"/>
          <p:cNvSpPr>
            <a:spLocks noGrp="1"/>
          </p:cNvSpPr>
          <p:nvPr>
            <p:ph type="body" idx="4" hasCustomPrompt="1"/>
            <p:custDataLst>
              <p:tags r:id="rId14"/>
            </p:custDataLst>
          </p:nvPr>
        </p:nvSpPr>
        <p:spPr>
          <a:xfrm>
            <a:off x="6915480" y="5671011"/>
            <a:ext cx="4714532" cy="761539"/>
          </a:xfrm>
        </p:spPr>
        <p:txBody>
          <a:bodyPr vert="horz" wrap="square" lIns="90000" tIns="45720" rIns="0" bIns="45720" rtlCol="0" anchor="t" anchorCtr="0">
            <a:normAutofit/>
          </a:bodyPr>
          <a:lstStyle>
            <a:lvl1pPr marL="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ln>
                  <a:solidFill>
                    <a:schemeClr val="dk1">
                      <a:lumMod val="85000"/>
                      <a:lumOff val="15000"/>
                    </a:schemeClr>
                  </a:solidFill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55简" panose="00020600040101010101" charset="-122"/>
                <a:cs typeface="汉仪旗黑-60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7" name="图片 6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2149633" cy="136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71715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pic>
        <p:nvPicPr>
          <p:cNvPr id="8" name="图片 7" descr="NO.26-2_正文页装饰2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67270" y="724"/>
            <a:ext cx="125987" cy="68565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-127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" y="299"/>
            <a:ext cx="12193194" cy="685740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NO.26-2_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99"/>
            <a:ext cx="12193194" cy="6857401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NO.26-2_正文页装饰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785031" cy="1135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210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image" Target="../media/image11.png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2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.png"/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4.xml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5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1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344919" y="1178336"/>
            <a:ext cx="566420" cy="124460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2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3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4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 panose="020B0604020202090204" pitchFamily="34" charset="0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5"/>
            </p:custDataLst>
          </p:nvPr>
        </p:nvSpPr>
        <p:spPr/>
        <p:txBody>
          <a:bodyPr/>
          <a:lstStyle/>
          <a:p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第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部分</a:t>
            </a:r>
            <a:r>
              <a:rPr lang="en-US" altLang="zh-CN"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800" dirty="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强化学习基本概念和工具</a:t>
            </a:r>
            <a:endParaRPr lang="zh-CN" altLang="en-US" sz="3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3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sz="2000" dirty="0" err="1">
                <a:sym typeface="+mn-ea"/>
              </a:rPr>
              <a:t>强化学习实践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4"/>
            <p:custDataLst>
              <p:tags r:id="rId7"/>
            </p:custDataLst>
          </p:nvPr>
        </p:nvSpPr>
        <p:spPr>
          <a:xfrm>
            <a:off x="6344920" y="4800600"/>
            <a:ext cx="4156710" cy="814705"/>
          </a:xfrm>
        </p:spPr>
        <p:txBody>
          <a:bodyPr/>
          <a:lstStyle/>
          <a:p>
            <a:pPr indent="0">
              <a:buBlip>
                <a:blip r:embed="rId8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dirty="0">
                <a:sym typeface="+mn-ea"/>
              </a:rPr>
              <a:t>强化学习基本概念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indent="0">
              <a:buBlip>
                <a:blip r:embed="rId8"/>
              </a:buBlip>
            </a:pPr>
            <a:r>
              <a:rPr lang="en-US" altLang="zh-CN" sz="2000" dirty="0">
                <a:sym typeface="+mn-ea"/>
              </a:rPr>
              <a:t> </a:t>
            </a:r>
            <a:r>
              <a:rPr sz="2000" u="sng" dirty="0">
                <a:solidFill>
                  <a:srgbClr val="FF0000"/>
                </a:solidFill>
                <a:sym typeface="+mn-ea"/>
              </a:rPr>
              <a:t>强化学习的目标和求解工具</a:t>
            </a:r>
            <a:endParaRPr lang="zh-CN" altLang="en-US" sz="2000" u="sng" dirty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39" y="1083673"/>
            <a:ext cx="8936205" cy="4726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50" y="2109283"/>
            <a:ext cx="8091941" cy="4497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8931" b="45457"/>
          <a:stretch>
            <a:fillRect/>
          </a:stretch>
        </p:blipFill>
        <p:spPr>
          <a:xfrm>
            <a:off x="277067" y="713509"/>
            <a:ext cx="8936205" cy="16833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Bellman optimality equation (BOE)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7509" t="19946" r="24824" b="66346"/>
          <a:stretch>
            <a:fillRect/>
          </a:stretch>
        </p:blipFill>
        <p:spPr>
          <a:xfrm>
            <a:off x="277067" y="2366308"/>
            <a:ext cx="3678382" cy="744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8931" b="45457"/>
          <a:stretch>
            <a:fillRect/>
          </a:stretch>
        </p:blipFill>
        <p:spPr>
          <a:xfrm>
            <a:off x="277067" y="713509"/>
            <a:ext cx="8936205" cy="16833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75" y="2396836"/>
            <a:ext cx="7597739" cy="4121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67" y="737108"/>
            <a:ext cx="8626642" cy="61561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4" y="722802"/>
            <a:ext cx="8622295" cy="60828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Maximization on the right-hand side of BOE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9" y="730161"/>
            <a:ext cx="8237139" cy="59408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0"/>
              </a:rPr>
              <a:t>BOE: Rewrite as </a:t>
            </a:r>
            <a:r>
              <a:rPr lang="en-US" altLang="zh-CN" sz="3400" i="1" dirty="0">
                <a:solidFill>
                  <a:schemeClr val="bg1"/>
                </a:solidFill>
                <a:effectLst/>
                <a:latin typeface="CMMI10"/>
              </a:rPr>
              <a:t>v 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R10"/>
              </a:rPr>
              <a:t>= </a:t>
            </a:r>
            <a:r>
              <a:rPr lang="en-US" altLang="zh-CN" sz="3400" i="1" dirty="0">
                <a:solidFill>
                  <a:schemeClr val="bg1"/>
                </a:solidFill>
                <a:effectLst/>
                <a:latin typeface="CMMI10"/>
              </a:rPr>
              <a:t>f</a:t>
            </a:r>
            <a:r>
              <a:rPr lang="en-US" altLang="zh-CN" sz="3400" dirty="0">
                <a:solidFill>
                  <a:schemeClr val="bg1"/>
                </a:solidFill>
                <a:effectLst/>
                <a:latin typeface="CMR10"/>
              </a:rPr>
              <a:t>(v</a:t>
            </a:r>
            <a:r>
              <a:rPr lang="en-US" altLang="zh-CN" sz="3400" dirty="0">
                <a:solidFill>
                  <a:schemeClr val="bg1"/>
                </a:solidFill>
                <a:latin typeface="CMR10"/>
              </a:rPr>
              <a:t>) -&gt; </a:t>
            </a:r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57" y="881265"/>
            <a:ext cx="7233608" cy="51708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8" y="685136"/>
            <a:ext cx="8808050" cy="57157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1020244"/>
            <a:ext cx="9661184" cy="56576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9" y="864379"/>
            <a:ext cx="9706834" cy="5702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8024" y="105826"/>
            <a:ext cx="110259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hromeSansMM"/>
              </a:rPr>
              <a:t>Lecture 3: </a:t>
            </a:r>
            <a:r>
              <a:rPr lang="en-US" altLang="zh-CN" sz="2800" dirty="0">
                <a:solidFill>
                  <a:srgbClr val="002060"/>
                </a:solidFill>
                <a:effectLst/>
                <a:latin typeface="CMSS12"/>
              </a:rPr>
              <a:t>Optimal Policy and Bellman Optimality Equation 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7591" y="1235055"/>
            <a:ext cx="9372599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In this lecture: </a:t>
            </a:r>
            <a:endParaRPr lang="en-US" altLang="zh-CN" sz="2400" b="1" u="sng" dirty="0"/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core concept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MSS10"/>
              </a:rPr>
              <a:t>：</a:t>
            </a:r>
            <a:r>
              <a:rPr lang="en-US" altLang="zh-CN" sz="2400" u="sng" dirty="0">
                <a:solidFill>
                  <a:srgbClr val="FF0000"/>
                </a:solidFill>
                <a:latin typeface="CMSS10"/>
              </a:rPr>
              <a:t>optimal state value and optimal policy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fundamental tool: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Bellman  optimality equation 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BOE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chemeClr val="tx1"/>
                </a:solidFill>
              </a:rPr>
              <a:t>Fixed-point theorem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chemeClr val="tx1"/>
                </a:solidFill>
              </a:rPr>
              <a:t>Fundamental </a:t>
            </a:r>
            <a:r>
              <a:rPr lang="en-US" altLang="zh-CN" sz="2200" dirty="0">
                <a:solidFill>
                  <a:schemeClr val="tx1"/>
                </a:solidFill>
              </a:rPr>
              <a:t>problem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chemeClr val="tx1"/>
                </a:solidFill>
              </a:rPr>
              <a:t>An Algorithm solving the </a:t>
            </a:r>
            <a:r>
              <a:rPr lang="en-US" altLang="zh-CN" sz="2200" dirty="0">
                <a:solidFill>
                  <a:schemeClr val="tx1"/>
                </a:solidFill>
              </a:rPr>
              <a:t>equation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342900" lvl="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200" dirty="0">
                <a:solidFill>
                  <a:schemeClr val="tx1"/>
                </a:solidFill>
              </a:rPr>
              <a:t>Optimality</a:t>
            </a:r>
            <a:r>
              <a:rPr lang="zh-CN" altLang="en-US" sz="2200" dirty="0">
                <a:solidFill>
                  <a:schemeClr val="tx1"/>
                </a:solidFill>
              </a:rPr>
              <a:t>！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9220" y="3358515"/>
            <a:ext cx="4342130" cy="847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1150999"/>
            <a:ext cx="10462534" cy="4460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Preliminaries: Contraction mapping theorem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80" y="991020"/>
            <a:ext cx="9233038" cy="53840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Contraction property of BOE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34" y="1141690"/>
            <a:ext cx="9669916" cy="46564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1113770"/>
            <a:ext cx="10240743" cy="46304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2" y="1197972"/>
            <a:ext cx="8276546" cy="50296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Solve the Bellman optimality equation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98" y="979762"/>
            <a:ext cx="8759038" cy="53933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96" y="931282"/>
            <a:ext cx="3890322" cy="14020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79" y="3005351"/>
            <a:ext cx="9026949" cy="29213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96" y="931282"/>
            <a:ext cx="3890322" cy="14020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8" y="2798392"/>
            <a:ext cx="8179159" cy="32976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041" y="-1"/>
            <a:ext cx="3624423" cy="13062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8" y="653112"/>
            <a:ext cx="7397077" cy="59450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latin typeface="CMSS12"/>
              </a:rPr>
              <a:t>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83" y="800734"/>
            <a:ext cx="8601962" cy="59652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041" y="-1"/>
            <a:ext cx="3624423" cy="13062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53" y="685877"/>
            <a:ext cx="10405667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71974"/>
            <a:ext cx="131047" cy="42044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1635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8024" y="105826"/>
            <a:ext cx="110259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hromeSansMM"/>
              </a:rPr>
              <a:t>Lecture 3: </a:t>
            </a:r>
            <a:r>
              <a:rPr lang="en-US" altLang="zh-CN" sz="2800" dirty="0">
                <a:solidFill>
                  <a:srgbClr val="002060"/>
                </a:solidFill>
                <a:effectLst/>
                <a:latin typeface="CMSS12"/>
              </a:rPr>
              <a:t>Optimal Policy and Bellman Optimality Equation 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7591" y="1235055"/>
            <a:ext cx="9372599" cy="4799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b="1" u="sng" dirty="0">
                <a:solidFill>
                  <a:srgbClr val="000000"/>
                </a:solidFill>
                <a:effectLst/>
                <a:latin typeface="CMSS10"/>
              </a:rPr>
              <a:t>In this lecture: </a:t>
            </a:r>
            <a:endParaRPr lang="en-US" altLang="zh-CN" sz="2400" b="1" u="sng" dirty="0"/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core concept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CMSS10"/>
              </a:rPr>
              <a:t>：</a:t>
            </a:r>
            <a:r>
              <a:rPr lang="en-US" altLang="zh-CN" sz="2400" u="sng" dirty="0">
                <a:solidFill>
                  <a:srgbClr val="FF0000"/>
                </a:solidFill>
                <a:latin typeface="CMSS10"/>
              </a:rPr>
              <a:t>optimal state value and optimal policy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 fundamental tool: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Bellman  optimality equation 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BOE</a:t>
            </a:r>
            <a:r>
              <a:rPr lang="zh-CN" altLang="en-US" sz="2400" dirty="0">
                <a:solidFill>
                  <a:srgbClr val="FF0000"/>
                </a:solidFill>
                <a:latin typeface="CMSS1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CMSS10"/>
            </a:endParaRPr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Introduction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Maximization on the right-hand side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Rewrite as 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v 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= 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f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(</a:t>
            </a:r>
            <a:r>
              <a:rPr lang="en-US" altLang="zh-CN" sz="2200" i="1" dirty="0">
                <a:solidFill>
                  <a:srgbClr val="000080"/>
                </a:solidFill>
                <a:effectLst/>
                <a:latin typeface="CMMI10"/>
              </a:rPr>
              <a:t>v</a:t>
            </a:r>
            <a:r>
              <a:rPr lang="en-US" altLang="zh-CN" sz="2200" dirty="0">
                <a:solidFill>
                  <a:srgbClr val="000080"/>
                </a:solidFill>
                <a:effectLst/>
                <a:latin typeface="CMR10"/>
              </a:rPr>
              <a:t>)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Contraction mapping theorem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Solution </a:t>
            </a:r>
            <a:endParaRPr lang="en-US" altLang="zh-CN" sz="2200" dirty="0"/>
          </a:p>
          <a:p>
            <a:pPr marL="800100" lvl="1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200" dirty="0">
                <a:solidFill>
                  <a:srgbClr val="000080"/>
                </a:solidFill>
                <a:effectLst/>
                <a:latin typeface="CMSS10"/>
              </a:rPr>
              <a:t>BOE: Optimality 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985" y="4206240"/>
            <a:ext cx="4342130" cy="847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81" y="916335"/>
            <a:ext cx="8119752" cy="42514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23" y="1115344"/>
            <a:ext cx="8492992" cy="22673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17181" y="3982181"/>
            <a:ext cx="8319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Now we understand why we study the BOE. That is because it describes the optimal state value and optimal policy.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Policy optimality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97" y="800950"/>
            <a:ext cx="8073976" cy="55939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00" y="836886"/>
            <a:ext cx="8444800" cy="587404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87" y="884080"/>
            <a:ext cx="8371414" cy="53991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42" y="1049685"/>
            <a:ext cx="8556285" cy="534500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5" y="1148182"/>
            <a:ext cx="8453278" cy="505865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4" y="995999"/>
            <a:ext cx="7876349" cy="517569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54" y="1375702"/>
            <a:ext cx="8754364" cy="439757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84" y="1609281"/>
            <a:ext cx="9240102" cy="41888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0" y="896544"/>
            <a:ext cx="2669174" cy="25802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69" y="2086392"/>
            <a:ext cx="8229660" cy="433390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Analyzing optimal policies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81" y="811401"/>
            <a:ext cx="7866373" cy="57504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 err="1">
                <a:solidFill>
                  <a:srgbClr val="FFFFFF"/>
                </a:solidFill>
                <a:effectLst/>
                <a:latin typeface="CMSS12"/>
              </a:rPr>
              <a:t>Smmary</a:t>
            </a:r>
            <a:endParaRPr lang="en-US" altLang="zh-CN" sz="3400" dirty="0">
              <a:solidFill>
                <a:srgbClr val="FFFFFF"/>
              </a:solidFill>
              <a:effectLst/>
              <a:latin typeface="CMSS1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70" y="1152731"/>
            <a:ext cx="9666709" cy="40773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11830532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 err="1">
                <a:solidFill>
                  <a:srgbClr val="FFFFFF"/>
                </a:solidFill>
                <a:effectLst/>
                <a:latin typeface="CMSS12"/>
              </a:rPr>
              <a:t>Smmary</a:t>
            </a:r>
            <a:endParaRPr lang="en-US" altLang="zh-CN" sz="3400" dirty="0">
              <a:solidFill>
                <a:srgbClr val="FFFFFF"/>
              </a:solidFill>
              <a:effectLst/>
              <a:latin typeface="CMSS1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1468" y="931177"/>
            <a:ext cx="111736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Questions about the Bellman optimality equation: </a:t>
            </a:r>
            <a:endParaRPr lang="en-US" altLang="zh-CN" sz="2400" dirty="0">
              <a:solidFill>
                <a:srgbClr val="000000"/>
              </a:solidFill>
              <a:effectLst/>
              <a:latin typeface="CMSS10"/>
            </a:endParaRP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Existence: does this equation have solutions?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Yes, by the contraction mapping Theorem </a:t>
            </a:r>
            <a:endParaRPr lang="en-US" altLang="zh-CN" sz="2400" dirty="0">
              <a:solidFill>
                <a:srgbClr val="0000FF"/>
              </a:solidFill>
              <a:effectLst/>
              <a:latin typeface="CMSS10"/>
            </a:endParaRP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Uniqueness: is the solution to this equation unique?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Yes, by the contraction mapping Theorem </a:t>
            </a:r>
            <a:endParaRPr lang="en-US" altLang="zh-CN" sz="2400" dirty="0">
              <a:solidFill>
                <a:srgbClr val="0000FF"/>
              </a:solidFill>
              <a:effectLst/>
              <a:latin typeface="CMSS10"/>
            </a:endParaRPr>
          </a:p>
          <a:p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Algorithm: how to solve this equation?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Iterative algorithm suggested by the contraction mapping Theorem</a:t>
            </a:r>
            <a:endParaRPr lang="en-US" altLang="zh-CN" sz="2400" dirty="0">
              <a:solidFill>
                <a:srgbClr val="0000FF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MSS10"/>
              </a:rPr>
              <a:t>Optimality: why we study this equation 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Because its solution corresponds to the optimal state value and optimal policy.</a:t>
            </a:r>
            <a:endParaRPr lang="en-US" altLang="zh-CN" sz="2400" dirty="0">
              <a:solidFill>
                <a:srgbClr val="0000FF"/>
              </a:solidFill>
              <a:effectLst/>
              <a:latin typeface="CMSS10"/>
            </a:endParaRPr>
          </a:p>
          <a:p>
            <a:r>
              <a:rPr lang="en-US" altLang="zh-CN" sz="2400" dirty="0">
                <a:solidFill>
                  <a:srgbClr val="0000FF"/>
                </a:solidFill>
                <a:effectLst/>
                <a:latin typeface="CMSS10"/>
              </a:rPr>
              <a:t>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  <a:effectLst/>
                <a:latin typeface="CMSS10"/>
              </a:rPr>
              <a:t>Finally, we should understand why it is important to study the BOE!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4" y="965817"/>
            <a:ext cx="2669174" cy="25802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20" y="2186645"/>
            <a:ext cx="7845390" cy="39302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4" y="965817"/>
            <a:ext cx="2669174" cy="25802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883" y="2970707"/>
            <a:ext cx="9044054" cy="29670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46" y="917326"/>
            <a:ext cx="2669174" cy="25802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07" y="1289320"/>
            <a:ext cx="9267893" cy="4972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chemeClr val="bg1"/>
                </a:solidFill>
                <a:effectLst/>
                <a:latin typeface="CMSS12"/>
              </a:rPr>
              <a:t>Motivating example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46" y="917326"/>
            <a:ext cx="2669174" cy="25802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600" y="2646861"/>
            <a:ext cx="9120451" cy="21606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635" cy="6857365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361468" y="52346"/>
            <a:ext cx="9387667" cy="463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r>
              <a:rPr lang="en-US" altLang="zh-CN" sz="3400" dirty="0">
                <a:solidFill>
                  <a:srgbClr val="FFFFFF"/>
                </a:solidFill>
                <a:effectLst/>
                <a:latin typeface="CMSS12"/>
              </a:rPr>
              <a:t>Optimal policy 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52" y="660455"/>
            <a:ext cx="8542865" cy="608703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5*i*1"/>
  <p:tag name="KSO_WM_BEAUTIFY_FLAG" val="#wm#"/>
  <p:tag name="KSO_WM_TAG_VERSION" val="1.0"/>
  <p:tag name="KSO_WM_CHIP_GROUPID" val="630daeaaa35593066dfb9166"/>
  <p:tag name="KSO_WM_CHIP_XID" val="630daed4a35593066dfb916a"/>
  <p:tag name="KSO_WM_UNIT_DEC_AREA_ID" val="e13da3af2662458c9dbcf44026c8fe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78460324c54bde8a332f185a7c17fa"/>
</p:tagLst>
</file>

<file path=ppt/tags/tag10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6*i*1"/>
  <p:tag name="KSO_WM_BEAUTIFY_FLAG" val="#wm#"/>
  <p:tag name="KSO_WM_TAG_VERSION" val="1.0"/>
  <p:tag name="KSO_WM_CHIP_GROUPID" val="630daeaaa35593066dfb9166"/>
  <p:tag name="KSO_WM_CHIP_XID" val="630daed4a35593066dfb9168"/>
  <p:tag name="KSO_WM_UNIT_DEC_AREA_ID" val="21f08145c6754fae96c0b6fe7bf4357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fbed1b0c914a1080d5780bc4e00b8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7*i*1"/>
  <p:tag name="KSO_WM_BEAUTIFY_FLAG" val="#wm#"/>
  <p:tag name="KSO_WM_TAG_VERSION" val="1.0"/>
  <p:tag name="KSO_WM_CHIP_GROUPID" val="630daeaaa35593066dfb9166"/>
  <p:tag name="KSO_WM_CHIP_XID" val="630daed4a35593066dfb9169"/>
  <p:tag name="KSO_WM_UNIT_DEC_AREA_ID" val="4c4ac68621614d5389e0ff7528cf1d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6f4101aed754a7195589ccd28f4b675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1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2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2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136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137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9*i*1"/>
  <p:tag name="KSO_WM_BEAUTIFY_FLAG" val="#wm#"/>
  <p:tag name="KSO_WM_TAG_VERSION" val="1.0"/>
  <p:tag name="KSO_WM_CHIP_GROUPID" val="630daeaaa35593066dfb9166"/>
  <p:tag name="KSO_WM_CHIP_XID" val="630daed4a35593066dfb916d"/>
  <p:tag name="KSO_WM_UNIT_DEC_AREA_ID" val="fff3b9395b5c47839a6585c1d5362ad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eb537535034b6082017a91ba9aa253"/>
</p:tagLst>
</file>

<file path=ppt/tags/tag143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0*i*1"/>
  <p:tag name="KSO_WM_BEAUTIFY_FLAG" val="#wm#"/>
  <p:tag name="KSO_WM_TAG_VERSION" val="1.0"/>
  <p:tag name="KSO_WM_CHIP_GROUPID" val="630daeaaa35593066dfb9166"/>
  <p:tag name="KSO_WM_CHIP_XID" val="630daed4a35593066dfb916c"/>
  <p:tag name="KSO_WM_UNIT_DEC_AREA_ID" val="0c95133215f1421186e2bcc001b15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ad6fdf0e7ba4aeca99b232f97ecef45"/>
</p:tagLst>
</file>

<file path=ppt/tags/tag144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1*i*1"/>
  <p:tag name="KSO_WM_BEAUTIFY_FLAG" val="#wm#"/>
  <p:tag name="KSO_WM_TAG_VERSION" val="1.0"/>
  <p:tag name="KSO_WM_CHIP_GROUPID" val="630daeaaa35593066dfb9166"/>
  <p:tag name="KSO_WM_CHIP_XID" val="630daed4a35593066dfb916b"/>
  <p:tag name="KSO_WM_UNIT_DEC_AREA_ID" val="1d1194e8977947a292ea7a609c86c1f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b75097e684604a8b8222d8283fbc0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4;66;2"/>
  <p:tag name="KSO_WM_UNIT_BLOCK" val="0"/>
  <p:tag name="KSO_WM_UNIT_DEC_AREA_ID" val="46e4612d8696481799fc40a12e9b3d6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49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56;60;2"/>
  <p:tag name="KSO_WM_UNIT_BLOCK" val="0"/>
  <p:tag name="KSO_WM_UNIT_SM_LIMIT_TYPE" val="2"/>
  <p:tag name="KSO_WM_UNIT_DEC_AREA_ID" val="b33c61bc699148699dae0c004fdbc0f5"/>
  <p:tag name="KSO_WM_UNIT_DECORATE_INFO" val="{&quot;DecorateInfoH&quot;:{&quot;IsAbs&quot;:false},&quot;DecorateInfoW&quot;:{&quot;IsAbs&quot;:false},&quot;DecorateInfoX&quot;:{&quot;IsAbs&quot;:false,&quot;Pos&quot;:2},&quot;DecorateInfoY&quot;:{&quot;IsAbs&quot;:false,&quot;Pos&quot;:2},&quot;ReferentInfo&quot;:{&quot;Id&quot;:&quot;46e4612d8696481799fc40a12e9b3d60&quot;,&quot;X&quot;:{&quot;Pos&quot;:2},&quot;Y&quot;:{&quot;Pos&quot;:0}},&quot;whChangeMode&quot;:0}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24;26;2"/>
  <p:tag name="KSO_WM_UNIT_BLOCK" val="0"/>
  <p:tag name="KSO_WM_UNIT_DEC_AREA_ID" val="75f79b350c524fabb768c3c93cf15ff0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1.xml><?xml version="1.0" encoding="utf-8"?>
<p:tagLst xmlns:p="http://schemas.openxmlformats.org/presentationml/2006/main">
  <p:tag name="KSO_WM_UNIT_SUBTYPE" val="a"/>
  <p:tag name="KSO_WM_UNIT_PRESET_TEXT" val="演讲人姓名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443_1*f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c63aac3960124d17905360dee7e17f01"/>
  <p:tag name="KSO_WM_CHIP_GROUPID" val="619de14756c5b5f57912a652"/>
  <p:tag name="KSO_WM_CHIP_XID" val="619de14756c5b5f57912a64e"/>
  <p:tag name="KSO_WM_CHIP_FILLAREA_FILL_RULE" val="{&quot;fill_align&quot;:&quot;rm&quot;,&quot;fill_mode&quot;:&quot;adaptive&quot;,&quot;sacle_strategy&quot;:&quot;smart&quot;}"/>
  <p:tag name="KSO_WM_ASSEMBLE_CHIP_INDEX" val="fbaeaa94e1764258ae04a9afe7f5a2d2"/>
  <p:tag name="KSO_WM_UNIT_TEXT_FILL_FORE_SCHEMECOLOR_INDEX_BRIGHTNESS" val="0.15"/>
  <p:tag name="KSO_WM_UNIT_TEXT_FILL_FORE_SCHEMECOLOR_INDEX" val="13"/>
  <p:tag name="KSO_WM_UNIT_TEXT_FILL_TYPE" val="1"/>
  <p:tag name="KSO_WM_UNIT_TEXT_FORE_SCHEMECOLOR_INDEX_BRIGHTNESS" val="0.15"/>
  <p:tag name="KSO_WM_UNIT_TEXT_FORE_SCHEMECOLOR_INDEX" val="13"/>
  <p:tag name="KSO_WM_UNIT_TEXT_LINE_FILL_TYPE" val="2"/>
  <p:tag name="KSO_WM_TEMPLATE_ASSEMBLE_XID" val="630ece3aa35593066dfc5ff3"/>
  <p:tag name="KSO_WM_TEMPLATE_ASSEMBLE_GROUPID" val="630daeaaa35593066dfb9166"/>
</p:tagLst>
</file>

<file path=ppt/tags/tag15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  <p:tag name="KSO_WM_SLIDE_BACKGROUND_TYPE" val="general"/>
</p:tagLst>
</file>

<file path=ppt/tags/tag15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  <p:tag name="KSO_WM_SLIDE_BACKGROUND_TYPE" val="general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  <p:tag name="KSO_WM_SLIDE_BACKGROUND_TYPE" val="general"/>
</p:tagLst>
</file>

<file path=ppt/tags/tag15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a156492c5f0e4cd9ac3e61850c21cae1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f763f7d5d041268d662ced5f94f120"/>
  <p:tag name="KSO_WM_SLIDE_BACKGROUND_TYPE" val="frame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c384026446346ba978a33472f68ca2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a45203b3c44cae80ae260d37fc9611"/>
  <p:tag name="KSO_WM_SLIDE_BACKGROUND_TYPE" val="frame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9"/>
</p:tagLst>
</file>

<file path=ppt/tags/tag16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8066fa66185d4f3cb3e89cd540d9c06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3e8389b2cc4b75985d741e157f7409"/>
  <p:tag name="KSO_WM_SLIDE_BACKGROUND_TYPE" val="leftRight"/>
</p:tagLst>
</file>

<file path=ppt/tags/tag16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d187b50f22444f55acfa780fbb61726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cd98538c6f44d3be3bc92d10b2aabc"/>
  <p:tag name="KSO_WM_SLIDE_BACKGROUND_TYPE" val="leftRight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6e7ec96f2f6f49b5a386db0d70653da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bc64c0d427430c83095b00836b02e6"/>
  <p:tag name="KSO_WM_SLIDE_BACKGROUND_TYPE" val="topBottom"/>
</p:tagLst>
</file>

<file path=ppt/tags/tag1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b"/>
</p:tagLst>
</file>

<file path=ppt/tags/tag17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c88f2b16c0034ac1ac991dcb2751cac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fd4422b06047b897adbe6791aa44d9"/>
  <p:tag name="KSO_WM_SLIDE_BACKGROUND_TYPE" val="bottomTop"/>
</p:tagLst>
</file>

<file path=ppt/tags/tag1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c"/>
</p:tagLst>
</file>

<file path=ppt/tags/tag18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99161dc901544d3598a900521044ff7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5ae59985f4bdc817a6953c33eb4f9"/>
  <p:tag name="KSO_WM_SLIDE_BACKGROUND_TYPE" val="navigation"/>
</p:tagLst>
</file>

<file path=ppt/tags/tag1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d"/>
</p:tagLst>
</file>

<file path=ppt/tags/tag19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29a9ef13232743b39b876a102a0eea4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50e38141054aa49b3e360e6b64ca19"/>
  <p:tag name="KSO_WM_SLIDE_BACKGROUND_TYPE" val="belt"/>
</p:tagLst>
</file>

<file path=ppt/tags/tag2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d580cf14e69e7f8bce57"/>
  <p:tag name="KSO_WM_CHIP_XID" val="620f471e23e2a5f56cafe04e"/>
</p:tagLst>
</file>

<file path=ppt/tags/tag204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ed6c7d45753b4c2b9c9862b6a40489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b833355ee74f05a96417806690e589"/>
  <p:tag name="KSO_WM_SLIDE_BACKGROUND_TYPE" val="belt"/>
</p:tagLst>
</file>

<file path=ppt/tags/tag20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443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7443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7443_1*i*4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e54f6b71a5b4876b42504a8f9a2e657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69e5c21c8bb847fead197a9063dee6c7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UNIT_DEC_SUPPORTCHANGEPIC" val="0"/>
  <p:tag name="KSO_WM_UNIT_DEC_CHANGEPICRESERVED" val="0"/>
  <p:tag name="KSO_WM_ASSEMBLE_CHIP_INDEX" val="c827637c478344f3a2897051c4ad5c25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443_1*i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7443_1*i*2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7443_1*i*3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SLIDE_ID" val="custom2022744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44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8-31T10:58:12&quot;,&quot;margin&quot;:{&quot;bottom&quot;:2.1003885269165039,&quot;left&quot;:17.139703750610352,&quot;right&quot;:2.2848033905029297,&quot;top&quot;:3.9081559181213379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SLIDE_SUBTYPE" val="pureTxt"/>
  <p:tag name="KSO_WM_TEMPLATE_ASSEMBLE_XID" val="630ece3aa35593066dfc604f"/>
  <p:tag name="KSO_WM_TEMPLATE_ASSEMBLE_GROUPID" val="630daeaaa35593066dfb9166"/>
  <p:tag name="KSO_WM_TEMPLATE_THUMBS_INDEX" val="1、2、5、6、7、23"/>
</p:tagLst>
</file>

<file path=ppt/tags/tag224.xml><?xml version="1.0" encoding="utf-8"?>
<p:tagLst xmlns:p="http://schemas.openxmlformats.org/presentationml/2006/main">
  <p:tag name="KSO_WM_SLIDE_ITEM_CNT" val="4"/>
</p:tagLst>
</file>

<file path=ppt/tags/tag225.xml><?xml version="1.0" encoding="utf-8"?>
<p:tagLst xmlns:p="http://schemas.openxmlformats.org/presentationml/2006/main">
  <p:tag name="KSO_WM_SLIDE_ITEM_CNT" val="4"/>
</p:tagLst>
</file>

<file path=ppt/tags/tag226.xml><?xml version="1.0" encoding="utf-8"?>
<p:tagLst xmlns:p="http://schemas.openxmlformats.org/presentationml/2006/main">
  <p:tag name="COMMONDATA" val="eyJoZGlkIjoiNWE0MzEyMGY4NDk1YzhmNTBlNjJiNDJhYjA4YTk3NDYifQ=="/>
  <p:tag name="KSO_WPP_MARK_KEY" val="7459b790-f9e1-4b89-9c86-ad315b811cb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6*i*1"/>
  <p:tag name="KSO_WM_BEAUTIFY_FLAG" val="#wm#"/>
  <p:tag name="KSO_WM_TAG_VERSION" val="1.0"/>
  <p:tag name="KSO_WM_CHIP_GROUPID" val="630daeaaa35593066dfb9166"/>
  <p:tag name="KSO_WM_CHIP_XID" val="630daed4a35593066dfb9175"/>
  <p:tag name="KSO_WM_UNIT_DEC_AREA_ID" val="57dd79778a6740dcb4671c8f3874a6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414d2a04a1d45729ffce39b6f92a637"/>
</p:tagLst>
</file>

<file path=ppt/tags/tag64.xml><?xml version="1.0" encoding="utf-8"?>
<p:tagLst xmlns:p="http://schemas.openxmlformats.org/presentationml/2006/main">
  <p:tag name="KSO_WM_UNIT_SUBTYPE" val="u"/>
  <p:tag name="KSO_WM_TEMPLATE_CATEGORY" val="chip"/>
  <p:tag name="KSO_WM_TEMPLATE_INDEX" val="20227443"/>
  <p:tag name="KSO_WM_UNIT_TYPE" val="i"/>
  <p:tag name="KSO_WM_UNIT_INDEX" val="1"/>
  <p:tag name="KSO_WM_UNIT_ID" val="chip20227443_17*i*1"/>
  <p:tag name="KSO_WM_BEAUTIFY_FLAG" val="#wm#"/>
  <p:tag name="KSO_WM_TAG_VERSION" val="1.0"/>
  <p:tag name="KSO_WM_CHIP_GROUPID" val="630daeaaa35593066dfb9166"/>
  <p:tag name="KSO_WM_CHIP_XID" val="630daed4a35593066dfb9174"/>
  <p:tag name="KSO_WM_UNIT_DEC_AREA_ID" val="a8b857e35dd64d0293f33601365adb4b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0189e32f547d78ca3f50cb379d064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337afd1a80ef4350b279d59c215ec302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-0.25"/>
  <p:tag name="KSO_WM_UNIT_TEXT_FILL_FORE_SCHEMECOLOR_INDEX" val="5"/>
  <p:tag name="KSO_WM_UNIT_TEXT_FILL_TYPE" val="1"/>
  <p:tag name="KSO_WM_TEMPLATE_ASSEMBLE_XID" val="630ece3aa35593066dfc604f"/>
  <p:tag name="KSO_WM_TEMPLATE_ASSEMBLE_GROUPID" val="630daeaaa35593066dfb9166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69e5c21c8bb847fead197a9063dee6c7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0a55dbf533664666ad61488980f138a6"/>
  <p:tag name="KSO_WM_CHIP_GROUPID" val="619ded4456c5b5f57912a6db"/>
  <p:tag name="KSO_WM_CHIP_XID" val="619ded4456c5b5f57912a6d8"/>
  <p:tag name="KSO_WM_CHIP_FILLAREA_FILL_RULE" val="{&quot;fill_align&quot;:&quot;rb&quot;,&quot;fill_mode&quot;:&quot;adaptive&quot;,&quot;sacle_strategy&quot;:&quot;smart&quot;}"/>
  <p:tag name="KSO_WM_ASSEMBLE_CHIP_INDEX" val="c827637c478344f3a2897051c4ad5c25"/>
  <p:tag name="KSO_WM_UNIT_TEXT_FILL_FORE_SCHEMECOLOR_INDEX_BRIGHTNESS" val="0.15"/>
  <p:tag name="KSO_WM_UNIT_TEXT_FILL_FORE_SCHEMECOLOR_INDEX" val="13"/>
  <p:tag name="KSO_WM_UNIT_TEXT_FILL_TYPE" val="1"/>
  <p:tag name="KSO_WM_TEMPLATE_ASSEMBLE_XID" val="630ece3aa35593066dfc604f"/>
  <p:tag name="KSO_WM_TEMPLATE_ASSEMBLE_GROUPID" val="630daeaaa35593066dfb9166"/>
</p:tagLst>
</file>

<file path=ppt/tags/tag71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72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73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2*i*1"/>
  <p:tag name="KSO_WM_BEAUTIFY_FLAG" val="#wm#"/>
  <p:tag name="KSO_WM_TAG_VERSION" val="1.0"/>
  <p:tag name="KSO_WM_CHIP_GROUPID" val="630daeaaa35593066dfb9166"/>
  <p:tag name="KSO_WM_CHIP_XID" val="630daed4a35593066dfb9170"/>
  <p:tag name="KSO_WM_UNIT_DEC_AREA_ID" val="19498c82a3654daaac1b9ff79a1ddcc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d085de3f5f04bab91fb407fcf08d88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SUBTYPE" val="w"/>
  <p:tag name="KSO_WM_TEMPLATE_CATEGORY" val="chip"/>
  <p:tag name="KSO_WM_TEMPLATE_INDEX" val="20227443"/>
  <p:tag name="KSO_WM_UNIT_TYPE" val="i"/>
  <p:tag name="KSO_WM_UNIT_INDEX" val="1"/>
  <p:tag name="KSO_WM_UNIT_ID" val="chip20227443_14*i*1"/>
  <p:tag name="KSO_WM_BEAUTIFY_FLAG" val="#wm#"/>
  <p:tag name="KSO_WM_TAG_VERSION" val="1.0"/>
  <p:tag name="KSO_WM_CHIP_GROUPID" val="630daeaaa35593066dfb9166"/>
  <p:tag name="KSO_WM_CHIP_XID" val="630daed4a35593066dfb916e"/>
  <p:tag name="KSO_WM_UNIT_DEC_AREA_ID" val="5969eba8280f447880d554a43fe3130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f1e58396214f3eb98fee0cc4c1bd85"/>
</p:tagLst>
</file>

<file path=ppt/tags/tag81.xml><?xml version="1.0" encoding="utf-8"?>
<p:tagLst xmlns:p="http://schemas.openxmlformats.org/presentationml/2006/main">
  <p:tag name="KSO_WM_UNIT_SUBTYPE" val="r"/>
  <p:tag name="KSO_WM_TEMPLATE_CATEGORY" val="chip"/>
  <p:tag name="KSO_WM_TEMPLATE_INDEX" val="20227443"/>
  <p:tag name="KSO_WM_UNIT_TYPE" val="i"/>
  <p:tag name="KSO_WM_UNIT_INDEX" val="1"/>
  <p:tag name="KSO_WM_UNIT_ID" val="chip20227443_13*i*1"/>
  <p:tag name="KSO_WM_BEAUTIFY_FLAG" val="#wm#"/>
  <p:tag name="KSO_WM_TAG_VERSION" val="1.0"/>
  <p:tag name="KSO_WM_CHIP_GROUPID" val="630daeaaa35593066dfb9166"/>
  <p:tag name="KSO_WM_CHIP_XID" val="630daed4a35593066dfb916f"/>
  <p:tag name="KSO_WM_UNIT_DEC_AREA_ID" val="482dd387988a43f187753b86a5b5d54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7b3c242a1b4cff9ef0e4bc20cd306a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DEFAULT_FONT" val="40;48;2"/>
  <p:tag name="KSO_WM_UNIT_BLOCK" val="0"/>
  <p:tag name="KSO_WM_UNIT_DEC_AREA_ID" val="30b6f112bf7e4a7e844e43e6171d3ce1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443_1*b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6.xml><?xml version="1.0" encoding="utf-8"?>
<p:tagLst xmlns:p="http://schemas.openxmlformats.org/presentationml/2006/main">
  <p:tag name="KSO_WM_UNIT_DEFAULT_FONT" val="66;74;2"/>
  <p:tag name="KSO_WM_UNIT_BLOCK" val="0"/>
  <p:tag name="KSO_WM_UNIT_DEC_AREA_ID" val="c452d86aad624ff78b7a61a8f7dcc689"/>
  <p:tag name="KSO_WM_UNIT_ISCONTENTSTITLE" val="0"/>
  <p:tag name="KSO_WM_UNIT_ISNUMDGMTITLE" val="0"/>
  <p:tag name="KSO_WM_UNIT_PRESET_TEXT" val="PART ONE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443_1*a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"/>
  <p:tag name="KSO_WM_UNIT_TEXT_FILL_FORE_SCHEMECOLOR_INDEX" val="5"/>
  <p:tag name="KSO_WM_UNIT_TEXT_FILL_TYPE" val="1"/>
  <p:tag name="KSO_WM_TEMPLATE_ASSEMBLE_XID" val="630ece39a35593066dfc5fbc"/>
  <p:tag name="KSO_WM_TEMPLATE_ASSEMBLE_GROUPID" val="630daeaaa35593066dfb9166"/>
</p:tagLst>
</file>

<file path=ppt/tags/tag87.xml><?xml version="1.0" encoding="utf-8"?>
<p:tagLst xmlns:p="http://schemas.openxmlformats.org/presentationml/2006/main">
  <p:tag name="KSO_WM_UNIT_DEFAULT_FONT" val="14;16;2"/>
  <p:tag name="KSO_WM_UNIT_BLOCK" val="0"/>
  <p:tag name="KSO_WM_UNIT_DEC_AREA_ID" val="60d691e30d534826b2af955c0596eacf"/>
  <p:tag name="KSO_WM_UNIT_SUBTYPE" val="a"/>
  <p:tag name="KSO_WM_UNIT_PRESET_TEXT" val="单击此处添加文本具体内容，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443_1*f*1"/>
  <p:tag name="KSO_WM_TEMPLATE_CATEGORY" val="custom"/>
  <p:tag name="KSO_WM_TEMPLATE_INDEX" val="20227443"/>
  <p:tag name="KSO_WM_UNIT_LAYERLEVEL" val="1"/>
  <p:tag name="KSO_WM_TAG_VERSION" val="1.0"/>
  <p:tag name="KSO_WM_BEAUTIFY_FLAG" val="#wm#"/>
  <p:tag name="KSO_WM_CHIP_GROUPID" val="6192226418adb49c6c1f3c91"/>
  <p:tag name="KSO_WM_CHIP_XID" val="6192226418adb49c6c1f3c8e"/>
  <p:tag name="KSO_WM_CHIP_FILLAREA_FILL_RULE" val="{&quot;fill_align&quot;:&quot;lb&quot;,&quot;fill_mode&quot;:&quot;fix&quot;,&quot;sacle_strategy&quot;:&quot;smart&quot;}"/>
  <p:tag name="KSO_WM_ASSEMBLE_CHIP_INDEX" val="cc25de32fb334533bf4a7f0f8f2c89e5"/>
  <p:tag name="KSO_WM_UNIT_TEXT_FILL_FORE_SCHEMECOLOR_INDEX_BRIGHTNESS" val="0.15"/>
  <p:tag name="KSO_WM_UNIT_TEXT_FILL_FORE_SCHEMECOLOR_INDEX" val="13"/>
  <p:tag name="KSO_WM_UNIT_TEXT_FILL_TYPE" val="1"/>
  <p:tag name="KSO_WM_TEMPLATE_ASSEMBLE_XID" val="630ece39a35593066dfc5fbc"/>
  <p:tag name="KSO_WM_TEMPLATE_ASSEMBLE_GROUPID" val="630daeaaa35593066dfb9166"/>
</p:tagLst>
</file>

<file path=ppt/tags/tag88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8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ags/tag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SUBTYPE" val="v"/>
  <p:tag name="KSO_WM_TEMPLATE_CATEGORY" val="chip"/>
  <p:tag name="KSO_WM_TEMPLATE_INDEX" val="20227443"/>
  <p:tag name="KSO_WM_UNIT_TYPE" val="i"/>
  <p:tag name="KSO_WM_UNIT_INDEX" val="1"/>
  <p:tag name="KSO_WM_UNIT_ID" val="chip20227443_1*i*1"/>
  <p:tag name="KSO_WM_BEAUTIFY_FLAG" val="#wm#"/>
  <p:tag name="KSO_WM_TAG_VERSION" val="1.0"/>
  <p:tag name="KSO_WM_CHIP_GROUPID" val="630daeaaa35593066dfb9166"/>
  <p:tag name="KSO_WM_CHIP_XID" val="630daed4a35593066dfb9173"/>
  <p:tag name="KSO_WM_UNIT_DEC_AREA_ID" val="51fdc634e3684b49aea1fe926c28e95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450f54dee843cfacb7f9089e75fb8b"/>
</p:tagLst>
</file>

<file path=ppt/tags/tag98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3*i*1"/>
  <p:tag name="KSO_WM_BEAUTIFY_FLAG" val="#wm#"/>
  <p:tag name="KSO_WM_TAG_VERSION" val="1.0"/>
  <p:tag name="KSO_WM_CHIP_GROUPID" val="630daeaaa35593066dfb9166"/>
  <p:tag name="KSO_WM_CHIP_XID" val="630daed4a35593066dfb9172"/>
  <p:tag name="KSO_WM_UNIT_DEC_AREA_ID" val="02bbe256bc04492daaa84ee6c9d29c6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e512f9d2df14afc8126c10704e061ce"/>
</p:tagLst>
</file>

<file path=ppt/tags/tag99.xml><?xml version="1.0" encoding="utf-8"?>
<p:tagLst xmlns:p="http://schemas.openxmlformats.org/presentationml/2006/main">
  <p:tag name="KSO_WM_UNIT_SUBTYPE" val="t"/>
  <p:tag name="KSO_WM_TEMPLATE_CATEGORY" val="chip"/>
  <p:tag name="KSO_WM_TEMPLATE_INDEX" val="20227443"/>
  <p:tag name="KSO_WM_UNIT_TYPE" val="i"/>
  <p:tag name="KSO_WM_UNIT_INDEX" val="1"/>
  <p:tag name="KSO_WM_UNIT_ID" val="chip20227443_2*i*1"/>
  <p:tag name="KSO_WM_BEAUTIFY_FLAG" val="#wm#"/>
  <p:tag name="KSO_WM_TAG_VERSION" val="1.0"/>
  <p:tag name="KSO_WM_CHIP_GROUPID" val="630daeaaa35593066dfb9166"/>
  <p:tag name="KSO_WM_CHIP_XID" val="630daed4a35593066dfb9171"/>
  <p:tag name="KSO_WM_UNIT_DEC_AREA_ID" val="9a055e9d2fa84434baded5ea49f59c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1d215beefa4196b982dc3039582bd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F906C"/>
      </a:dk2>
      <a:lt2>
        <a:srgbClr val="FFFFFF"/>
      </a:lt2>
      <a:accent1>
        <a:srgbClr val="FF5549"/>
      </a:accent1>
      <a:accent2>
        <a:srgbClr val="DADBE1"/>
      </a:accent2>
      <a:accent3>
        <a:srgbClr val="9A9AA0"/>
      </a:accent3>
      <a:accent4>
        <a:srgbClr val="726F77"/>
      </a:accent4>
      <a:accent5>
        <a:srgbClr val="403C43"/>
      </a:accent5>
      <a:accent6>
        <a:srgbClr val="1D161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2354</Words>
  <Application>WPS 演示</Application>
  <PresentationFormat>宽屏</PresentationFormat>
  <Paragraphs>126</Paragraphs>
  <Slides>42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69" baseType="lpstr">
      <vt:lpstr>Arial</vt:lpstr>
      <vt:lpstr>宋体</vt:lpstr>
      <vt:lpstr>Wingdings</vt:lpstr>
      <vt:lpstr>Wingdings</vt:lpstr>
      <vt:lpstr>汉仪旗黑-55简</vt:lpstr>
      <vt:lpstr>黑体-简</vt:lpstr>
      <vt:lpstr>汉仪综艺体简</vt:lpstr>
      <vt:lpstr>苹方-简</vt:lpstr>
      <vt:lpstr>汉仪旗黑-35S</vt:lpstr>
      <vt:lpstr>微软雅黑</vt:lpstr>
      <vt:lpstr>汉仪旗黑</vt:lpstr>
      <vt:lpstr>汉仪旗黑-60S</vt:lpstr>
      <vt:lpstr>Calibri</vt:lpstr>
      <vt:lpstr>Helvetica Neue</vt:lpstr>
      <vt:lpstr>宋体-简</vt:lpstr>
      <vt:lpstr>ChromeSansMM</vt:lpstr>
      <vt:lpstr>Thonburi</vt:lpstr>
      <vt:lpstr>CMSS12</vt:lpstr>
      <vt:lpstr>CMSS10</vt:lpstr>
      <vt:lpstr>CMSY10</vt:lpstr>
      <vt:lpstr>CMMI10</vt:lpstr>
      <vt:lpstr>CMR10</vt:lpstr>
      <vt:lpstr>宋体</vt:lpstr>
      <vt:lpstr>Arial Unicode MS</vt:lpstr>
      <vt:lpstr>微软雅黑</vt:lpstr>
      <vt:lpstr>Office 主题​​</vt:lpstr>
      <vt:lpstr>2_Office 主题​​</vt:lpstr>
      <vt:lpstr>第1部分 强化学习基本概念和工具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duan</cp:lastModifiedBy>
  <cp:revision>160</cp:revision>
  <dcterms:created xsi:type="dcterms:W3CDTF">2024-09-11T16:04:32Z</dcterms:created>
  <dcterms:modified xsi:type="dcterms:W3CDTF">2024-09-11T16:04:32Z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2052-6.10.0.8196</vt:lpwstr>
  </property>
  <property fmtid="{D5CDD505-2E9C-101B-9397-08002B2CF9AE}" pid="3" name="ICV">
    <vt:lpwstr>2714BC2042754196817988410A36725A</vt:lpwstr>
  </property>
</Properties>
</file>